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1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8" r:id="rId7"/>
    <p:sldId id="261" r:id="rId8"/>
    <p:sldId id="269" r:id="rId9"/>
    <p:sldId id="262" r:id="rId10"/>
    <p:sldId id="265" r:id="rId11"/>
    <p:sldId id="266" r:id="rId12"/>
    <p:sldId id="270" r:id="rId13"/>
    <p:sldId id="271" r:id="rId14"/>
    <p:sldId id="272" r:id="rId15"/>
    <p:sldId id="274" r:id="rId16"/>
    <p:sldId id="275" r:id="rId17"/>
    <p:sldId id="277" r:id="rId18"/>
    <p:sldId id="276" r:id="rId1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70D6"/>
    <a:srgbClr val="1FE1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514" y="-7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90FE1-C8AF-467E-A956-CFDEE81EB818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B11560-4729-46BA-837B-1691C4FB84D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84577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B11560-4729-46BA-837B-1691C4FB84D2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10716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2769E0C-6760-4D3C-9681-B11D33CE3A57}" type="datetimeFigureOut">
              <a:rPr lang="bg-BG" smtClean="0"/>
              <a:t>7.5.2026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96CB2407-D7F8-40F2-85D5-69EE99698BFB}" type="slidenum">
              <a:rPr lang="bg-BG" smtClean="0"/>
              <a:t>‹#›</a:t>
            </a:fld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85006" y="0"/>
            <a:ext cx="8712968" cy="2371015"/>
          </a:xfrm>
        </p:spPr>
        <p:txBody>
          <a:bodyPr>
            <a:noAutofit/>
          </a:bodyPr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Информационен ден 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„</a:t>
            </a:r>
            <a:r>
              <a:rPr lang="bg-BG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Заедно за успеха на всяко дете</a:t>
            </a:r>
            <a:r>
              <a:rPr lang="bg-BG" dirty="0">
                <a:latin typeface="Times New Roman"/>
                <a:ea typeface="Calibri"/>
              </a:rPr>
              <a:t>“ </a:t>
            </a:r>
            <a:r>
              <a:rPr lang="bg-BG" dirty="0" smtClean="0">
                <a:latin typeface="Times New Roman"/>
                <a:ea typeface="Calibri"/>
              </a:rPr>
              <a:t/>
            </a:r>
            <a:br>
              <a:rPr lang="bg-BG" dirty="0" smtClean="0">
                <a:latin typeface="Times New Roman"/>
                <a:ea typeface="Calibri"/>
              </a:rPr>
            </a:br>
            <a:r>
              <a:rPr lang="bg-BG" dirty="0" smtClean="0">
                <a:latin typeface="Times New Roman"/>
                <a:ea typeface="Calibri"/>
              </a:rPr>
              <a:t>ДГ ,,</a:t>
            </a:r>
            <a:r>
              <a:rPr lang="bg-BG" dirty="0">
                <a:latin typeface="Times New Roman"/>
                <a:ea typeface="Calibri"/>
              </a:rPr>
              <a:t>Слънчев ден</a:t>
            </a:r>
            <a:r>
              <a:rPr lang="bg-BG" dirty="0" smtClean="0">
                <a:latin typeface="Times New Roman"/>
                <a:ea typeface="Calibri"/>
              </a:rPr>
              <a:t>“</a:t>
            </a:r>
            <a:endParaRPr lang="bg-BG" dirty="0"/>
          </a:p>
        </p:txBody>
      </p:sp>
      <p:pic>
        <p:nvPicPr>
          <p:cNvPr id="1028" name="Picture 4" descr="https://dg-slanchevden.com/images/g-34_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0" t="18650" r="27825" b="37386"/>
          <a:stretch/>
        </p:blipFill>
        <p:spPr bwMode="auto">
          <a:xfrm>
            <a:off x="1115616" y="3573016"/>
            <a:ext cx="6624736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251520" y="3085202"/>
            <a:ext cx="8568952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chemeClr val="bg1"/>
                </a:solidFill>
              </a:rPr>
              <a:t>Проект BG05SFPR001-1.002-0022 „</a:t>
            </a:r>
            <a:r>
              <a:rPr lang="ru-RU" sz="1000" dirty="0" err="1">
                <a:solidFill>
                  <a:schemeClr val="bg1"/>
                </a:solidFill>
              </a:rPr>
              <a:t>Заедно</a:t>
            </a:r>
            <a:r>
              <a:rPr lang="ru-RU" sz="1000" dirty="0">
                <a:solidFill>
                  <a:schemeClr val="bg1"/>
                </a:solidFill>
              </a:rPr>
              <a:t> за успеха на всяко </a:t>
            </a:r>
            <a:r>
              <a:rPr lang="ru-RU" sz="1000" dirty="0" err="1">
                <a:solidFill>
                  <a:schemeClr val="bg1"/>
                </a:solidFill>
              </a:rPr>
              <a:t>дете</a:t>
            </a:r>
            <a:r>
              <a:rPr lang="ru-RU" sz="1000" dirty="0">
                <a:solidFill>
                  <a:schemeClr val="bg1"/>
                </a:solidFill>
              </a:rPr>
              <a:t>“ - </a:t>
            </a:r>
            <a:r>
              <a:rPr lang="ru-RU" sz="1000" dirty="0" err="1">
                <a:solidFill>
                  <a:schemeClr val="bg1"/>
                </a:solidFill>
              </a:rPr>
              <a:t>Партньорски</a:t>
            </a:r>
            <a:r>
              <a:rPr lang="ru-RU" sz="1000" dirty="0">
                <a:solidFill>
                  <a:schemeClr val="bg1"/>
                </a:solidFill>
              </a:rPr>
              <a:t> проект за превенция на </a:t>
            </a:r>
            <a:r>
              <a:rPr lang="ru-RU" sz="1000" dirty="0" err="1">
                <a:solidFill>
                  <a:schemeClr val="bg1"/>
                </a:solidFill>
              </a:rPr>
              <a:t>отпадане</a:t>
            </a:r>
            <a:r>
              <a:rPr lang="ru-RU" sz="1000" dirty="0">
                <a:solidFill>
                  <a:schemeClr val="bg1"/>
                </a:solidFill>
              </a:rPr>
              <a:t> и </a:t>
            </a:r>
            <a:r>
              <a:rPr lang="ru-RU" sz="1000" dirty="0" err="1">
                <a:solidFill>
                  <a:schemeClr val="bg1"/>
                </a:solidFill>
              </a:rPr>
              <a:t>подкрепа</a:t>
            </a:r>
            <a:r>
              <a:rPr lang="ru-RU" sz="1000" dirty="0">
                <a:solidFill>
                  <a:schemeClr val="bg1"/>
                </a:solidFill>
              </a:rPr>
              <a:t> на </a:t>
            </a:r>
            <a:r>
              <a:rPr lang="ru-RU" sz="1000" dirty="0" err="1">
                <a:solidFill>
                  <a:schemeClr val="bg1"/>
                </a:solidFill>
              </a:rPr>
              <a:t>деца</a:t>
            </a:r>
            <a:r>
              <a:rPr lang="ru-RU" sz="1000" dirty="0">
                <a:solidFill>
                  <a:schemeClr val="bg1"/>
                </a:solidFill>
              </a:rPr>
              <a:t> в риск, </a:t>
            </a:r>
            <a:r>
              <a:rPr lang="ru-RU" sz="1000" dirty="0" err="1">
                <a:solidFill>
                  <a:schemeClr val="bg1"/>
                </a:solidFill>
              </a:rPr>
              <a:t>финансиран</a:t>
            </a:r>
            <a:r>
              <a:rPr lang="ru-RU" sz="1000" dirty="0">
                <a:solidFill>
                  <a:schemeClr val="bg1"/>
                </a:solidFill>
              </a:rPr>
              <a:t> от </a:t>
            </a:r>
            <a:r>
              <a:rPr lang="ru-RU" sz="1000" dirty="0" err="1">
                <a:solidFill>
                  <a:schemeClr val="bg1"/>
                </a:solidFill>
              </a:rPr>
              <a:t>Програма</a:t>
            </a:r>
            <a:r>
              <a:rPr lang="ru-RU" sz="1000" dirty="0">
                <a:solidFill>
                  <a:schemeClr val="bg1"/>
                </a:solidFill>
              </a:rPr>
              <a:t> „Образование“ 2021 – 2027 по процедура за </a:t>
            </a:r>
            <a:r>
              <a:rPr lang="ru-RU" sz="1000" dirty="0" err="1">
                <a:solidFill>
                  <a:schemeClr val="bg1"/>
                </a:solidFill>
              </a:rPr>
              <a:t>предоставяне</a:t>
            </a:r>
            <a:r>
              <a:rPr lang="ru-RU" sz="1000" dirty="0">
                <a:solidFill>
                  <a:schemeClr val="bg1"/>
                </a:solidFill>
              </a:rPr>
              <a:t> на </a:t>
            </a:r>
            <a:r>
              <a:rPr lang="ru-RU" sz="1000" dirty="0" err="1">
                <a:solidFill>
                  <a:schemeClr val="bg1"/>
                </a:solidFill>
              </a:rPr>
              <a:t>безвъзмездна</a:t>
            </a:r>
            <a:r>
              <a:rPr lang="ru-RU" sz="1000" dirty="0">
                <a:solidFill>
                  <a:schemeClr val="bg1"/>
                </a:solidFill>
              </a:rPr>
              <a:t> </a:t>
            </a:r>
            <a:r>
              <a:rPr lang="ru-RU" sz="1000" dirty="0" err="1">
                <a:solidFill>
                  <a:schemeClr val="bg1"/>
                </a:solidFill>
              </a:rPr>
              <a:t>финансова</a:t>
            </a:r>
            <a:r>
              <a:rPr lang="ru-RU" sz="1000" dirty="0">
                <a:solidFill>
                  <a:schemeClr val="bg1"/>
                </a:solidFill>
              </a:rPr>
              <a:t> </a:t>
            </a:r>
            <a:r>
              <a:rPr lang="ru-RU" sz="1000" dirty="0" err="1">
                <a:solidFill>
                  <a:schemeClr val="bg1"/>
                </a:solidFill>
              </a:rPr>
              <a:t>помощ</a:t>
            </a:r>
            <a:r>
              <a:rPr lang="ru-RU" sz="1000" dirty="0">
                <a:solidFill>
                  <a:schemeClr val="bg1"/>
                </a:solidFill>
              </a:rPr>
              <a:t> BG05SFPR001-1.002 „</a:t>
            </a:r>
            <a:r>
              <a:rPr lang="ru-RU" sz="1000" dirty="0" err="1">
                <a:solidFill>
                  <a:schemeClr val="bg1"/>
                </a:solidFill>
              </a:rPr>
              <a:t>Достъп</a:t>
            </a:r>
            <a:r>
              <a:rPr lang="ru-RU" sz="1000" dirty="0">
                <a:solidFill>
                  <a:schemeClr val="bg1"/>
                </a:solidFill>
              </a:rPr>
              <a:t> до образование за всяко </a:t>
            </a:r>
            <a:r>
              <a:rPr lang="ru-RU" sz="1000" dirty="0" err="1">
                <a:solidFill>
                  <a:schemeClr val="bg1"/>
                </a:solidFill>
              </a:rPr>
              <a:t>дете</a:t>
            </a:r>
            <a:r>
              <a:rPr lang="ru-RU" sz="1000" dirty="0">
                <a:solidFill>
                  <a:schemeClr val="bg1"/>
                </a:solidFill>
              </a:rPr>
              <a:t>“</a:t>
            </a:r>
          </a:p>
          <a:p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4" name="Текстово поле 3"/>
          <p:cNvSpPr txBox="1"/>
          <p:nvPr/>
        </p:nvSpPr>
        <p:spPr>
          <a:xfrm>
            <a:off x="503548" y="2250410"/>
            <a:ext cx="7848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,,Роля дете </a:t>
            </a:r>
            <a:r>
              <a:rPr lang="bg-BG" sz="24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–</a:t>
            </a:r>
            <a:r>
              <a:rPr lang="en-US" sz="2400">
                <a:solidFill>
                  <a:schemeClr val="bg1"/>
                </a:solidFill>
                <a:latin typeface="Bookman Old Style" panose="02050604050505020204" pitchFamily="18" charset="0"/>
              </a:rPr>
              <a:t> </a:t>
            </a:r>
            <a:r>
              <a:rPr lang="bg-BG" sz="2400" smtClean="0">
                <a:solidFill>
                  <a:schemeClr val="bg1"/>
                </a:solidFill>
                <a:latin typeface="Bookman Old Style" panose="02050604050505020204" pitchFamily="18" charset="0"/>
              </a:rPr>
              <a:t>учител </a:t>
            </a:r>
            <a:r>
              <a:rPr lang="bg-BG" sz="24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– родител за постигане на успешна адаптация и развитие</a:t>
            </a:r>
            <a:r>
              <a:rPr lang="en-US" sz="2400" dirty="0" smtClean="0">
                <a:solidFill>
                  <a:schemeClr val="bg1"/>
                </a:solidFill>
                <a:latin typeface="Bookman Old Style" panose="02050604050505020204" pitchFamily="18" charset="0"/>
              </a:rPr>
              <a:t>”</a:t>
            </a:r>
            <a:endParaRPr lang="bg-BG" sz="2000" dirty="0">
              <a:solidFill>
                <a:schemeClr val="bg1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5056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755576" y="836712"/>
            <a:ext cx="7920879" cy="5289451"/>
          </a:xfrm>
        </p:spPr>
        <p:txBody>
          <a:bodyPr/>
          <a:lstStyle/>
          <a:p>
            <a:pPr marL="0" indent="0">
              <a:buNone/>
            </a:pPr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Въведение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ru-RU" sz="2800" dirty="0">
                <a:solidFill>
                  <a:srgbClr val="374151"/>
                </a:solidFill>
                <a:latin typeface="FiraGO"/>
              </a:rPr>
              <a:t> </a:t>
            </a:r>
            <a:r>
              <a:rPr lang="ru-RU" sz="2800" dirty="0" smtClean="0">
                <a:solidFill>
                  <a:srgbClr val="374151"/>
                </a:solidFill>
                <a:latin typeface="FiraGO"/>
              </a:rPr>
              <a:t> </a:t>
            </a:r>
            <a:r>
              <a:rPr lang="bg-BG" sz="2800" dirty="0" smtClean="0">
                <a:solidFill>
                  <a:srgbClr val="374151"/>
                </a:solidFill>
                <a:latin typeface="FiraGO"/>
              </a:rPr>
              <a:t> </a:t>
            </a:r>
            <a:r>
              <a:rPr lang="bg-BG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днешния свят, където образованието играе ключова роля за личностното и професионалното развитие на всеки индивид, сътрудничеството между детската градина, училище и семейство е от съществено значение.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Тази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презентация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цел да ни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запознае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със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значимостта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сътрудничество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да предложи стратегии за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ефективна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dirty="0" err="1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детето</a:t>
            </a:r>
            <a:r>
              <a:rPr lang="ru-RU" dirty="0" smtClean="0">
                <a:solidFill>
                  <a:srgbClr val="37415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ru-RU" dirty="0">
              <a:solidFill>
                <a:srgbClr val="37415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4" name="Picture 6" descr="https://www.dg8mart.com/uploads/dg8mart/activities/6/1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149080"/>
            <a:ext cx="5256584" cy="1985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0" y="613486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pPr algn="ctr"/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4137397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539552" y="620688"/>
            <a:ext cx="8064896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</a:t>
            </a:r>
            <a:endParaRPr lang="en-US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запознаем родителите с дейността на детската градина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изградим ефективно партньорство ,,детска градина– семейство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обсъдим развитието  и потребностите на децата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насърчим активното участие на родителите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създадем среда на доверие и сътрудничество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Картина 3" descr="C:\Users\User_1\Desktop\ПЛАНОВЕ\SNIMKI\лектория2\IMG_20240301_171716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56"/>
          <a:stretch/>
        </p:blipFill>
        <p:spPr bwMode="auto">
          <a:xfrm>
            <a:off x="2555776" y="3763521"/>
            <a:ext cx="3960440" cy="224981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Текстово поле 2"/>
          <p:cNvSpPr txBox="1"/>
          <p:nvPr/>
        </p:nvSpPr>
        <p:spPr>
          <a:xfrm>
            <a:off x="5976" y="608855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Проект BG05SFPR001-1.002-0022 „</a:t>
            </a:r>
            <a:r>
              <a:rPr lang="ru-RU" sz="1100" dirty="0" err="1"/>
              <a:t>Заедно</a:t>
            </a:r>
            <a:r>
              <a:rPr lang="ru-RU" sz="1100" dirty="0"/>
              <a:t> за успеха на всяко </a:t>
            </a:r>
            <a:r>
              <a:rPr lang="ru-RU" sz="1100" dirty="0" err="1"/>
              <a:t>дете</a:t>
            </a:r>
            <a:r>
              <a:rPr lang="ru-RU" sz="1100" dirty="0"/>
              <a:t>“ - </a:t>
            </a:r>
            <a:r>
              <a:rPr lang="ru-RU" sz="1100" dirty="0" err="1"/>
              <a:t>Партньорски</a:t>
            </a:r>
            <a:r>
              <a:rPr lang="ru-RU" sz="1100" dirty="0"/>
              <a:t> проект за превенция на </a:t>
            </a:r>
            <a:r>
              <a:rPr lang="ru-RU" sz="1100" dirty="0" err="1"/>
              <a:t>отпадане</a:t>
            </a:r>
            <a:r>
              <a:rPr lang="ru-RU" sz="1100" dirty="0"/>
              <a:t> и </a:t>
            </a:r>
            <a:r>
              <a:rPr lang="ru-RU" sz="1100" dirty="0" err="1"/>
              <a:t>подкрепа</a:t>
            </a:r>
            <a:r>
              <a:rPr lang="ru-RU" sz="1100" dirty="0"/>
              <a:t> на </a:t>
            </a:r>
            <a:r>
              <a:rPr lang="ru-RU" sz="1100" dirty="0" err="1"/>
              <a:t>деца</a:t>
            </a:r>
            <a:r>
              <a:rPr lang="ru-RU" sz="1100" dirty="0"/>
              <a:t> в риск, </a:t>
            </a:r>
            <a:r>
              <a:rPr lang="ru-RU" sz="1100" dirty="0" err="1"/>
              <a:t>финансиран</a:t>
            </a:r>
            <a:r>
              <a:rPr lang="ru-RU" sz="1100" dirty="0"/>
              <a:t> от </a:t>
            </a:r>
            <a:r>
              <a:rPr lang="ru-RU" sz="1100" dirty="0" err="1"/>
              <a:t>Програма</a:t>
            </a:r>
            <a:r>
              <a:rPr lang="ru-RU" sz="1100" dirty="0"/>
              <a:t> „Образование“ 2021 – 2027 по процедура за </a:t>
            </a:r>
            <a:r>
              <a:rPr lang="ru-RU" sz="1100" dirty="0" err="1"/>
              <a:t>предоставяне</a:t>
            </a:r>
            <a:r>
              <a:rPr lang="ru-RU" sz="1100" dirty="0"/>
              <a:t> на </a:t>
            </a:r>
            <a:r>
              <a:rPr lang="ru-RU" sz="1100" dirty="0" err="1"/>
              <a:t>безвъзмездна</a:t>
            </a:r>
            <a:r>
              <a:rPr lang="ru-RU" sz="1100" dirty="0"/>
              <a:t> </a:t>
            </a:r>
            <a:r>
              <a:rPr lang="ru-RU" sz="1100" dirty="0" err="1"/>
              <a:t>финансова</a:t>
            </a:r>
            <a:r>
              <a:rPr lang="ru-RU" sz="1100" dirty="0"/>
              <a:t> </a:t>
            </a:r>
            <a:r>
              <a:rPr lang="ru-RU" sz="1100" dirty="0" err="1"/>
              <a:t>помощ</a:t>
            </a:r>
            <a:r>
              <a:rPr lang="ru-RU" sz="1100" dirty="0"/>
              <a:t> BG05SFPR001-1.002 „</a:t>
            </a:r>
            <a:r>
              <a:rPr lang="ru-RU" sz="1100" dirty="0" err="1"/>
              <a:t>Достъп</a:t>
            </a:r>
            <a:r>
              <a:rPr lang="ru-RU" sz="1100" dirty="0"/>
              <a:t> до образование за всяко </a:t>
            </a:r>
            <a:r>
              <a:rPr lang="ru-RU" sz="1100" dirty="0" err="1"/>
              <a:t>дете</a:t>
            </a:r>
            <a:r>
              <a:rPr lang="ru-RU" sz="1100" dirty="0"/>
              <a:t>“</a:t>
            </a:r>
          </a:p>
          <a:p>
            <a:pPr algn="ctr"/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0933317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11560" y="212452"/>
            <a:ext cx="7668840" cy="5721499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Нашата мисия и визия</a:t>
            </a:r>
          </a:p>
          <a:p>
            <a:pPr marL="0" indent="0" algn="ctr">
              <a:buNone/>
            </a:pPr>
            <a:endParaRPr lang="bg-BG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Мисия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създадем сигурна, спокойна и подкрепяща среда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 развиваме знания, умения и ценности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bg-BG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Визия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Уверени, самостоятелни и щастливи деца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партньорство с родителите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milen\OneDrive\Desktop\6511ae39-eaaf-44d3-99dd-c7860d4cd5f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51" r="10304" b="22254"/>
          <a:stretch/>
        </p:blipFill>
        <p:spPr bwMode="auto">
          <a:xfrm>
            <a:off x="6444208" y="2422029"/>
            <a:ext cx="2332654" cy="3135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milen\OneDrive\Desktop\ba3b488c-7240-4d9e-8de8-07f831effe6c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1" t="15676" r="10404" b="9227"/>
          <a:stretch/>
        </p:blipFill>
        <p:spPr bwMode="auto">
          <a:xfrm>
            <a:off x="2214090" y="2852936"/>
            <a:ext cx="2967135" cy="2041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323528" y="5934670"/>
            <a:ext cx="84533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817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971600" y="476672"/>
            <a:ext cx="7408333" cy="5649491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Детето в центъра</a:t>
            </a:r>
          </a:p>
          <a:p>
            <a:pPr marL="0" indent="0" algn="ctr">
              <a:buNone/>
            </a:pPr>
            <a:endParaRPr lang="bg-BG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Всяко дете  е уникално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Индивидуален темп на развитие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към личността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 на силните страни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2051" name="Picture 3" descr="C:\Users\milen\OneDrive\Desktop\DSC_0697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61"/>
          <a:stretch/>
        </p:blipFill>
        <p:spPr bwMode="auto">
          <a:xfrm>
            <a:off x="2411760" y="3534035"/>
            <a:ext cx="4783609" cy="3002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0071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539552" y="764704"/>
            <a:ext cx="7740848" cy="5361459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 направления на развитие</a:t>
            </a:r>
          </a:p>
          <a:p>
            <a:pPr marL="0" indent="0" algn="ctr">
              <a:buNone/>
            </a:pPr>
            <a:endParaRPr lang="bg-BG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мислене, памет, внимание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Емоционално (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разпознаване и изразяване на чувства)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Социално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общуване и работа в екип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двигателна активност и здраве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2050" name="Picture 2" descr="C:\Users\milen\OneDrive\Desktop\снимки на Сръчковци 2025г\dca13de7-0613-46d0-aef6-c1d2c7f3cdb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812406"/>
            <a:ext cx="4824536" cy="247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1508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211960" y="3861048"/>
            <a:ext cx="7408333" cy="4248472"/>
          </a:xfrm>
        </p:spPr>
        <p:txBody>
          <a:bodyPr/>
          <a:lstStyle/>
          <a:p>
            <a:pPr lvl="1"/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sp>
        <p:nvSpPr>
          <p:cNvPr id="6" name="Правоъгълник 5"/>
          <p:cNvSpPr/>
          <p:nvPr/>
        </p:nvSpPr>
        <p:spPr>
          <a:xfrm>
            <a:off x="467544" y="404664"/>
            <a:ext cx="8136904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Роля на родителите</a:t>
            </a:r>
          </a:p>
          <a:p>
            <a:pPr algn="ctr"/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Първи и най – важни учители</a:t>
            </a:r>
          </a:p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Подкрепа у дома</a:t>
            </a:r>
          </a:p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Сътрудничество с учителите</a:t>
            </a:r>
          </a:p>
          <a:p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 участие </a:t>
            </a:r>
          </a:p>
        </p:txBody>
      </p:sp>
      <p:pic>
        <p:nvPicPr>
          <p:cNvPr id="3074" name="Picture 2" descr="C:\Users\milen\OneDrive\Desktop\снимки на Сръчковци 2025г\678940145_944857968162613_4659827726963947660_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743766"/>
            <a:ext cx="5671672" cy="2759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179512" y="5661248"/>
            <a:ext cx="8712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536036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539552" y="404664"/>
            <a:ext cx="8352928" cy="6048672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Ролята на детската градина</a:t>
            </a:r>
          </a:p>
          <a:p>
            <a:pPr marL="0" indent="0" algn="ctr">
              <a:buNone/>
            </a:pP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 на образователна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Професионална педагогическа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грижа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Насърчаване на социални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умения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Индивидуален подход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  <a:p>
            <a:endParaRPr lang="bg-BG" dirty="0"/>
          </a:p>
        </p:txBody>
      </p:sp>
      <p:pic>
        <p:nvPicPr>
          <p:cNvPr id="3" name="Картина 2" descr="C:\Users\User_1\Desktop\ПЛАНОВЕ\SNIMKI\479670118_1152574683052660_5438847284803813530_n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284984"/>
            <a:ext cx="3024336" cy="2396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Картина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52"/>
          <a:stretch/>
        </p:blipFill>
        <p:spPr bwMode="auto">
          <a:xfrm>
            <a:off x="4716016" y="3284984"/>
            <a:ext cx="3240360" cy="2396738"/>
          </a:xfrm>
          <a:prstGeom prst="rect">
            <a:avLst/>
          </a:prstGeom>
          <a:noFill/>
        </p:spPr>
      </p:pic>
      <p:sp>
        <p:nvSpPr>
          <p:cNvPr id="5" name="Текстово поле 4"/>
          <p:cNvSpPr txBox="1"/>
          <p:nvPr/>
        </p:nvSpPr>
        <p:spPr>
          <a:xfrm>
            <a:off x="650776" y="5868094"/>
            <a:ext cx="77768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Проект BG05SFPR001-1.002-0022 „</a:t>
            </a:r>
            <a:r>
              <a:rPr lang="ru-RU" sz="1100" dirty="0" err="1"/>
              <a:t>Заедно</a:t>
            </a:r>
            <a:r>
              <a:rPr lang="ru-RU" sz="1100" dirty="0"/>
              <a:t> за успеха на всяко </a:t>
            </a:r>
            <a:r>
              <a:rPr lang="ru-RU" sz="1100" dirty="0" err="1"/>
              <a:t>дете</a:t>
            </a:r>
            <a:r>
              <a:rPr lang="ru-RU" sz="1100" dirty="0"/>
              <a:t>“ - </a:t>
            </a:r>
            <a:r>
              <a:rPr lang="ru-RU" sz="1100" dirty="0" err="1"/>
              <a:t>Партньорски</a:t>
            </a:r>
            <a:r>
              <a:rPr lang="ru-RU" sz="1100" dirty="0"/>
              <a:t> проект за превенция на </a:t>
            </a:r>
            <a:r>
              <a:rPr lang="ru-RU" sz="1100" dirty="0" err="1"/>
              <a:t>отпадане</a:t>
            </a:r>
            <a:r>
              <a:rPr lang="ru-RU" sz="1100" dirty="0"/>
              <a:t> и </a:t>
            </a:r>
            <a:r>
              <a:rPr lang="ru-RU" sz="1100" dirty="0" err="1"/>
              <a:t>подкрепа</a:t>
            </a:r>
            <a:r>
              <a:rPr lang="ru-RU" sz="1100" dirty="0"/>
              <a:t> на </a:t>
            </a:r>
            <a:r>
              <a:rPr lang="ru-RU" sz="1100" dirty="0" err="1"/>
              <a:t>деца</a:t>
            </a:r>
            <a:r>
              <a:rPr lang="ru-RU" sz="1100" dirty="0"/>
              <a:t> в риск, </a:t>
            </a:r>
            <a:r>
              <a:rPr lang="ru-RU" sz="1100" dirty="0" err="1"/>
              <a:t>финансиран</a:t>
            </a:r>
            <a:r>
              <a:rPr lang="ru-RU" sz="1100" dirty="0"/>
              <a:t> от </a:t>
            </a:r>
            <a:r>
              <a:rPr lang="ru-RU" sz="1100" dirty="0" err="1"/>
              <a:t>Програма</a:t>
            </a:r>
            <a:r>
              <a:rPr lang="ru-RU" sz="1100" dirty="0"/>
              <a:t> „Образование“ 2021 – 2027 по процедура за </a:t>
            </a:r>
            <a:r>
              <a:rPr lang="ru-RU" sz="1100" dirty="0" err="1"/>
              <a:t>предоставяне</a:t>
            </a:r>
            <a:r>
              <a:rPr lang="ru-RU" sz="1100" dirty="0"/>
              <a:t> на </a:t>
            </a:r>
            <a:r>
              <a:rPr lang="ru-RU" sz="1100" dirty="0" err="1"/>
              <a:t>безвъзмездна</a:t>
            </a:r>
            <a:r>
              <a:rPr lang="ru-RU" sz="1100" dirty="0"/>
              <a:t> </a:t>
            </a:r>
            <a:r>
              <a:rPr lang="ru-RU" sz="1100" dirty="0" err="1"/>
              <a:t>финансова</a:t>
            </a:r>
            <a:r>
              <a:rPr lang="ru-RU" sz="1100" dirty="0"/>
              <a:t> </a:t>
            </a:r>
            <a:r>
              <a:rPr lang="ru-RU" sz="1100" dirty="0" err="1"/>
              <a:t>помощ</a:t>
            </a:r>
            <a:r>
              <a:rPr lang="ru-RU" sz="1100" dirty="0"/>
              <a:t> BG05SFPR001-1.002 „</a:t>
            </a:r>
            <a:r>
              <a:rPr lang="ru-RU" sz="1100" dirty="0" err="1"/>
              <a:t>Достъп</a:t>
            </a:r>
            <a:r>
              <a:rPr lang="ru-RU" sz="1100" dirty="0"/>
              <a:t> до образование за всяко </a:t>
            </a:r>
            <a:r>
              <a:rPr lang="ru-RU" sz="1100" dirty="0" err="1"/>
              <a:t>дете</a:t>
            </a:r>
            <a:r>
              <a:rPr lang="ru-RU" sz="1100" dirty="0"/>
              <a:t>“</a:t>
            </a:r>
          </a:p>
          <a:p>
            <a:pPr algn="ctr"/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15012589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авоъгълник 4"/>
          <p:cNvSpPr/>
          <p:nvPr/>
        </p:nvSpPr>
        <p:spPr>
          <a:xfrm flipH="1">
            <a:off x="395536" y="836712"/>
            <a:ext cx="7704856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 на сътрудничество</a:t>
            </a:r>
          </a:p>
          <a:p>
            <a:pPr marL="457200" indent="-457200" algn="ctr">
              <a:buFont typeface="Wingdings" panose="05000000000000000000" pitchFamily="2" charset="2"/>
              <a:buChar char="v"/>
            </a:pPr>
            <a:endParaRPr lang="bg-BG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Родителски срещи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chemeClr val="tx2">
                  <a:lumMod val="40000"/>
                  <a:lumOff val="6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 разговори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2A70D6"/>
              </a:buClr>
              <a:buFont typeface="Wingdings" panose="05000000000000000000" pitchFamily="2" charset="2"/>
              <a:buChar char="v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Отворени врати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2A70D6"/>
              </a:buClr>
              <a:buFont typeface="Wingdings" panose="05000000000000000000" pitchFamily="2" charset="2"/>
              <a:buChar char="v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Съвместни празници и инициативи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2A70D6"/>
              </a:buClr>
              <a:buFont typeface="Wingdings" panose="05000000000000000000" pitchFamily="2" charset="2"/>
              <a:buChar char="v"/>
            </a:pPr>
            <a:r>
              <a:rPr lang="bg-BG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Онлайн комуникация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sz="2400" dirty="0"/>
          </a:p>
        </p:txBody>
      </p:sp>
      <p:pic>
        <p:nvPicPr>
          <p:cNvPr id="1026" name="Picture 2" descr="https://dg-slanchevden.com/images/g-145_b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10"/>
          <a:stretch/>
        </p:blipFill>
        <p:spPr bwMode="auto">
          <a:xfrm>
            <a:off x="539552" y="3641591"/>
            <a:ext cx="3816424" cy="212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dg-slanchevden.com/images/g-298_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8"/>
          <a:stretch/>
        </p:blipFill>
        <p:spPr bwMode="auto">
          <a:xfrm>
            <a:off x="6444207" y="1124744"/>
            <a:ext cx="2274085" cy="242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dg-slanchevden.com/images/g-295_b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37" b="12637"/>
          <a:stretch/>
        </p:blipFill>
        <p:spPr bwMode="auto">
          <a:xfrm>
            <a:off x="4846038" y="3641591"/>
            <a:ext cx="3882126" cy="2120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107504" y="5877272"/>
            <a:ext cx="9036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42025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755576" y="836712"/>
            <a:ext cx="7524824" cy="5433467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Образователен процес</a:t>
            </a:r>
          </a:p>
          <a:p>
            <a:pPr algn="ctr">
              <a:buFont typeface="Wingdings" panose="05000000000000000000" pitchFamily="2" charset="2"/>
              <a:buChar char="v"/>
            </a:pPr>
            <a:endParaRPr lang="bg-BG" dirty="0"/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Обучение чрез игра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Интерактивни методи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Практически дейности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за училище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milen\OneDrive\Desktop\8fbc62e6-8a1a-4cfd-a7e6-61131232f09f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42" b="20679"/>
          <a:stretch/>
        </p:blipFill>
        <p:spPr bwMode="auto">
          <a:xfrm>
            <a:off x="4788024" y="2204864"/>
            <a:ext cx="3835683" cy="328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611560" y="5733256"/>
            <a:ext cx="8136904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Проект BG05SFPR001-1.002-0022 „</a:t>
            </a:r>
            <a:r>
              <a:rPr lang="ru-RU" sz="1100" dirty="0" err="1"/>
              <a:t>Заедно</a:t>
            </a:r>
            <a:r>
              <a:rPr lang="ru-RU" sz="1100" dirty="0"/>
              <a:t> за успеха на всяко </a:t>
            </a:r>
            <a:r>
              <a:rPr lang="ru-RU" sz="1100" dirty="0" err="1"/>
              <a:t>дете</a:t>
            </a:r>
            <a:r>
              <a:rPr lang="ru-RU" sz="1100" dirty="0"/>
              <a:t>“ - </a:t>
            </a:r>
            <a:r>
              <a:rPr lang="ru-RU" sz="1100" dirty="0" err="1"/>
              <a:t>Партньорски</a:t>
            </a:r>
            <a:r>
              <a:rPr lang="ru-RU" sz="1100" dirty="0"/>
              <a:t> проект за превенция на </a:t>
            </a:r>
            <a:r>
              <a:rPr lang="ru-RU" sz="1100" dirty="0" err="1"/>
              <a:t>отпадане</a:t>
            </a:r>
            <a:r>
              <a:rPr lang="ru-RU" sz="1100" dirty="0"/>
              <a:t> и </a:t>
            </a:r>
            <a:r>
              <a:rPr lang="ru-RU" sz="1100" dirty="0" err="1"/>
              <a:t>подкрепа</a:t>
            </a:r>
            <a:r>
              <a:rPr lang="ru-RU" sz="1100" dirty="0"/>
              <a:t> на </a:t>
            </a:r>
            <a:r>
              <a:rPr lang="ru-RU" sz="1100" dirty="0" err="1"/>
              <a:t>деца</a:t>
            </a:r>
            <a:r>
              <a:rPr lang="ru-RU" sz="1100" dirty="0"/>
              <a:t> в риск, </a:t>
            </a:r>
            <a:r>
              <a:rPr lang="ru-RU" sz="1100" dirty="0" err="1"/>
              <a:t>финансиран</a:t>
            </a:r>
            <a:r>
              <a:rPr lang="ru-RU" sz="1100" dirty="0"/>
              <a:t> от </a:t>
            </a:r>
            <a:r>
              <a:rPr lang="ru-RU" sz="1100" dirty="0" err="1"/>
              <a:t>Програма</a:t>
            </a:r>
            <a:r>
              <a:rPr lang="ru-RU" sz="1100" dirty="0"/>
              <a:t> „Образование“ 2021 – 2027 по процедура за </a:t>
            </a:r>
            <a:r>
              <a:rPr lang="ru-RU" sz="1100" dirty="0" err="1"/>
              <a:t>предоставяне</a:t>
            </a:r>
            <a:r>
              <a:rPr lang="ru-RU" sz="1100" dirty="0"/>
              <a:t> на </a:t>
            </a:r>
            <a:r>
              <a:rPr lang="ru-RU" sz="1100" dirty="0" err="1"/>
              <a:t>безвъзмездна</a:t>
            </a:r>
            <a:r>
              <a:rPr lang="ru-RU" sz="1100" dirty="0"/>
              <a:t> </a:t>
            </a:r>
            <a:r>
              <a:rPr lang="ru-RU" sz="1100" dirty="0" err="1"/>
              <a:t>финансова</a:t>
            </a:r>
            <a:r>
              <a:rPr lang="ru-RU" sz="1100" dirty="0"/>
              <a:t> </a:t>
            </a:r>
            <a:r>
              <a:rPr lang="ru-RU" sz="1100" dirty="0" err="1"/>
              <a:t>помощ</a:t>
            </a:r>
            <a:r>
              <a:rPr lang="ru-RU" sz="1100" dirty="0"/>
              <a:t> BG05SFPR001-1.002 „</a:t>
            </a:r>
            <a:r>
              <a:rPr lang="ru-RU" sz="1100" dirty="0" err="1"/>
              <a:t>Достъп</a:t>
            </a:r>
            <a:r>
              <a:rPr lang="ru-RU" sz="1100" dirty="0"/>
              <a:t> до образование за всяко </a:t>
            </a:r>
            <a:r>
              <a:rPr lang="ru-RU" sz="1100" dirty="0" err="1"/>
              <a:t>дете</a:t>
            </a:r>
            <a:r>
              <a:rPr lang="ru-RU" sz="1100" dirty="0"/>
              <a:t>“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916740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72067" y="620688"/>
            <a:ext cx="7408333" cy="5505475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Ежедневни дейности</a:t>
            </a:r>
          </a:p>
          <a:p>
            <a:pPr marL="0" indent="0" algn="ctr">
              <a:buNone/>
            </a:pPr>
            <a:endParaRPr lang="bg-BG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Образователни ситуации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Игри на открито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Творчески занимания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Музика и движение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C:\Users\milen\OneDrive\Desktop\592632988_835880952393649_2678957618204324274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3" t="35990" r="9484"/>
          <a:stretch/>
        </p:blipFill>
        <p:spPr bwMode="auto">
          <a:xfrm>
            <a:off x="4932040" y="1268761"/>
            <a:ext cx="3646849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Може да бъде изображение с дете и детска играчк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39" y="3429000"/>
            <a:ext cx="390344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251520" y="6088558"/>
            <a:ext cx="8784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Проект BG05SFPR001-1.002-0022 „</a:t>
            </a:r>
            <a:r>
              <a:rPr lang="ru-RU" sz="1000" dirty="0" err="1"/>
              <a:t>Заедно</a:t>
            </a:r>
            <a:r>
              <a:rPr lang="ru-RU" sz="1000" dirty="0"/>
              <a:t> за успеха на всяко </a:t>
            </a:r>
            <a:r>
              <a:rPr lang="ru-RU" sz="1000" dirty="0" err="1"/>
              <a:t>дете</a:t>
            </a:r>
            <a:r>
              <a:rPr lang="ru-RU" sz="1000" dirty="0"/>
              <a:t>“ - </a:t>
            </a:r>
            <a:r>
              <a:rPr lang="ru-RU" sz="1000" dirty="0" err="1"/>
              <a:t>Партньорски</a:t>
            </a:r>
            <a:r>
              <a:rPr lang="ru-RU" sz="1000" dirty="0"/>
              <a:t> проект за превенция на </a:t>
            </a:r>
            <a:r>
              <a:rPr lang="ru-RU" sz="1000" dirty="0" err="1"/>
              <a:t>отпадане</a:t>
            </a:r>
            <a:r>
              <a:rPr lang="ru-RU" sz="1000" dirty="0"/>
              <a:t> и </a:t>
            </a:r>
            <a:r>
              <a:rPr lang="ru-RU" sz="1000" dirty="0" err="1"/>
              <a:t>подкрепа</a:t>
            </a:r>
            <a:r>
              <a:rPr lang="ru-RU" sz="1000" dirty="0"/>
              <a:t> на </a:t>
            </a:r>
            <a:r>
              <a:rPr lang="ru-RU" sz="1000" dirty="0" err="1"/>
              <a:t>деца</a:t>
            </a:r>
            <a:r>
              <a:rPr lang="ru-RU" sz="1000" dirty="0"/>
              <a:t> в риск, </a:t>
            </a:r>
            <a:r>
              <a:rPr lang="ru-RU" sz="1000" dirty="0" err="1"/>
              <a:t>финансиран</a:t>
            </a:r>
            <a:r>
              <a:rPr lang="ru-RU" sz="1000" dirty="0"/>
              <a:t> от </a:t>
            </a:r>
            <a:r>
              <a:rPr lang="ru-RU" sz="1000" dirty="0" err="1"/>
              <a:t>Програма</a:t>
            </a:r>
            <a:r>
              <a:rPr lang="ru-RU" sz="1000" dirty="0"/>
              <a:t> „Образование“ 2021 – 2027 по процедура за </a:t>
            </a:r>
            <a:r>
              <a:rPr lang="ru-RU" sz="1000" dirty="0" err="1"/>
              <a:t>предоставяне</a:t>
            </a:r>
            <a:r>
              <a:rPr lang="ru-RU" sz="1000" dirty="0"/>
              <a:t> на </a:t>
            </a:r>
            <a:r>
              <a:rPr lang="ru-RU" sz="1000" dirty="0" err="1"/>
              <a:t>безвъзмездна</a:t>
            </a:r>
            <a:r>
              <a:rPr lang="ru-RU" sz="1000" dirty="0"/>
              <a:t> </a:t>
            </a:r>
            <a:r>
              <a:rPr lang="ru-RU" sz="1000" dirty="0" err="1"/>
              <a:t>финансова</a:t>
            </a:r>
            <a:r>
              <a:rPr lang="ru-RU" sz="1000" dirty="0"/>
              <a:t> </a:t>
            </a:r>
            <a:r>
              <a:rPr lang="ru-RU" sz="1000" dirty="0" err="1"/>
              <a:t>помощ</a:t>
            </a:r>
            <a:r>
              <a:rPr lang="ru-RU" sz="1000" dirty="0"/>
              <a:t> BG05SFPR001-1.002 „</a:t>
            </a:r>
            <a:r>
              <a:rPr lang="ru-RU" sz="1000" dirty="0" err="1"/>
              <a:t>Достъп</a:t>
            </a:r>
            <a:r>
              <a:rPr lang="ru-RU" sz="1000" dirty="0"/>
              <a:t> до образование за всяко </a:t>
            </a:r>
            <a:r>
              <a:rPr lang="ru-RU" sz="1000" dirty="0" err="1"/>
              <a:t>дете</a:t>
            </a:r>
            <a:r>
              <a:rPr lang="ru-RU" sz="1000" dirty="0"/>
              <a:t>“</a:t>
            </a:r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24971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65572" y="188532"/>
            <a:ext cx="7668840" cy="5721499"/>
          </a:xfrm>
        </p:spPr>
        <p:txBody>
          <a:bodyPr/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Индивидуална подкрепа</a:t>
            </a:r>
          </a:p>
          <a:p>
            <a:endParaRPr lang="bg-BG" dirty="0"/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на потребности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Индивидуални планове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с родители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Проследяване на напредъка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C:\Users\milen\OneDrive\Desktop\592742237_835879932393751_2431634079549947599_n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7" b="14090"/>
          <a:stretch/>
        </p:blipFill>
        <p:spPr bwMode="auto">
          <a:xfrm>
            <a:off x="1471464" y="2924944"/>
            <a:ext cx="6048672" cy="275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>
            <a:off x="249188" y="5805264"/>
            <a:ext cx="878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/>
              <a:t>Проект BG05SFPR001-1.002-0022 „</a:t>
            </a:r>
            <a:r>
              <a:rPr lang="ru-RU" sz="1400" dirty="0" err="1"/>
              <a:t>Заедно</a:t>
            </a:r>
            <a:r>
              <a:rPr lang="ru-RU" sz="1400" dirty="0"/>
              <a:t> за успеха на всяко </a:t>
            </a:r>
            <a:r>
              <a:rPr lang="ru-RU" sz="1400" dirty="0" err="1"/>
              <a:t>дете</a:t>
            </a:r>
            <a:r>
              <a:rPr lang="ru-RU" sz="1400" dirty="0"/>
              <a:t>“ - </a:t>
            </a:r>
            <a:r>
              <a:rPr lang="ru-RU" sz="1400" dirty="0" err="1"/>
              <a:t>Партньорски</a:t>
            </a:r>
            <a:r>
              <a:rPr lang="ru-RU" sz="1400" dirty="0"/>
              <a:t> проект за превенция на </a:t>
            </a:r>
            <a:r>
              <a:rPr lang="ru-RU" sz="1400" dirty="0" err="1"/>
              <a:t>отпадане</a:t>
            </a:r>
            <a:r>
              <a:rPr lang="ru-RU" sz="1400" dirty="0"/>
              <a:t> и </a:t>
            </a:r>
            <a:r>
              <a:rPr lang="ru-RU" sz="1400" dirty="0" err="1"/>
              <a:t>подкрепа</a:t>
            </a:r>
            <a:r>
              <a:rPr lang="ru-RU" sz="1400" dirty="0"/>
              <a:t> на </a:t>
            </a:r>
            <a:r>
              <a:rPr lang="ru-RU" sz="1400" dirty="0" err="1"/>
              <a:t>деца</a:t>
            </a:r>
            <a:r>
              <a:rPr lang="ru-RU" sz="1400" dirty="0"/>
              <a:t> в риск, </a:t>
            </a:r>
            <a:r>
              <a:rPr lang="ru-RU" sz="1400" dirty="0" err="1"/>
              <a:t>финансиран</a:t>
            </a:r>
            <a:r>
              <a:rPr lang="ru-RU" sz="1400" dirty="0"/>
              <a:t> от </a:t>
            </a:r>
            <a:r>
              <a:rPr lang="ru-RU" sz="1400" dirty="0" err="1"/>
              <a:t>Програма</a:t>
            </a:r>
            <a:r>
              <a:rPr lang="ru-RU" sz="1400" dirty="0"/>
              <a:t> „Образование“ 2021 – 2027 по процедура за </a:t>
            </a:r>
            <a:r>
              <a:rPr lang="ru-RU" sz="1400" dirty="0" err="1"/>
              <a:t>предоставяне</a:t>
            </a:r>
            <a:r>
              <a:rPr lang="ru-RU" sz="1400" dirty="0"/>
              <a:t> на </a:t>
            </a:r>
            <a:r>
              <a:rPr lang="ru-RU" sz="1400" dirty="0" err="1"/>
              <a:t>безвъзмездна</a:t>
            </a:r>
            <a:r>
              <a:rPr lang="ru-RU" sz="1400" dirty="0"/>
              <a:t> </a:t>
            </a:r>
            <a:r>
              <a:rPr lang="ru-RU" sz="1400" dirty="0" err="1"/>
              <a:t>финансова</a:t>
            </a:r>
            <a:r>
              <a:rPr lang="ru-RU" sz="1400" dirty="0"/>
              <a:t> </a:t>
            </a:r>
            <a:r>
              <a:rPr lang="ru-RU" sz="1400" dirty="0" err="1"/>
              <a:t>помощ</a:t>
            </a:r>
            <a:r>
              <a:rPr lang="ru-RU" sz="1400" dirty="0"/>
              <a:t> BG05SFPR001-1.002 „</a:t>
            </a:r>
            <a:r>
              <a:rPr lang="ru-RU" sz="1400" dirty="0" err="1"/>
              <a:t>Достъп</a:t>
            </a:r>
            <a:r>
              <a:rPr lang="ru-RU" sz="1400" dirty="0"/>
              <a:t> до образование за всяко </a:t>
            </a:r>
            <a:r>
              <a:rPr lang="ru-RU" sz="1400" dirty="0" err="1"/>
              <a:t>дете</a:t>
            </a:r>
            <a:r>
              <a:rPr lang="ru-RU" sz="1400" dirty="0"/>
              <a:t>“</a:t>
            </a:r>
          </a:p>
          <a:p>
            <a:pPr algn="ctr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41911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867123" y="404664"/>
            <a:ext cx="7452816" cy="5505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Обратна връзка</a:t>
            </a:r>
          </a:p>
          <a:p>
            <a:pPr marL="0" indent="0" algn="ctr">
              <a:buNone/>
            </a:pPr>
            <a:endParaRPr lang="bg-BG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Вашето мнение е важно за нас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Споделяне на идеи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за подобрение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Детето в детската градина – как да ce чувства добр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112" y="3068960"/>
            <a:ext cx="7475984" cy="2689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251520" y="5949280"/>
            <a:ext cx="86409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5829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683569" y="548680"/>
            <a:ext cx="7596832" cy="55774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Резултати от съвместна работа</a:t>
            </a:r>
          </a:p>
          <a:p>
            <a:pPr marL="0" indent="0" algn="ctr">
              <a:buNone/>
            </a:pPr>
            <a:endParaRPr lang="bg-BG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Щастливи и уверени деца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 умения за общуване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Готовност за училище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Положителна среда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C:\Users\milen\OneDrive\Desktop\снимки на Сръчковци 2025г\678781954_944858101495933_77478132743352711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537"/>
          <a:stretch/>
        </p:blipFill>
        <p:spPr bwMode="auto">
          <a:xfrm>
            <a:off x="4982126" y="1196752"/>
            <a:ext cx="36004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milen\OneDrive\Desktop\639621208_1455947746061506_3261302338183425443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23" b="16251"/>
          <a:stretch/>
        </p:blipFill>
        <p:spPr bwMode="auto">
          <a:xfrm>
            <a:off x="514976" y="3429000"/>
            <a:ext cx="4054370" cy="2724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0" y="6153539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Проект BG05SFPR001-1.002-0022 „</a:t>
            </a:r>
            <a:r>
              <a:rPr lang="ru-RU" sz="1100" dirty="0" err="1"/>
              <a:t>Заедно</a:t>
            </a:r>
            <a:r>
              <a:rPr lang="ru-RU" sz="1100" dirty="0"/>
              <a:t> за успеха на всяко </a:t>
            </a:r>
            <a:r>
              <a:rPr lang="ru-RU" sz="1100" dirty="0" err="1"/>
              <a:t>дете</a:t>
            </a:r>
            <a:r>
              <a:rPr lang="ru-RU" sz="1100" dirty="0"/>
              <a:t>“ - </a:t>
            </a:r>
            <a:r>
              <a:rPr lang="ru-RU" sz="1100" dirty="0" err="1"/>
              <a:t>Партньорски</a:t>
            </a:r>
            <a:r>
              <a:rPr lang="ru-RU" sz="1100" dirty="0"/>
              <a:t> проект за превенция на </a:t>
            </a:r>
            <a:r>
              <a:rPr lang="ru-RU" sz="1100" dirty="0" err="1"/>
              <a:t>отпадане</a:t>
            </a:r>
            <a:r>
              <a:rPr lang="ru-RU" sz="1100" dirty="0"/>
              <a:t> и </a:t>
            </a:r>
            <a:r>
              <a:rPr lang="ru-RU" sz="1100" dirty="0" err="1"/>
              <a:t>подкрепа</a:t>
            </a:r>
            <a:r>
              <a:rPr lang="ru-RU" sz="1100" dirty="0"/>
              <a:t> на </a:t>
            </a:r>
            <a:r>
              <a:rPr lang="ru-RU" sz="1100" dirty="0" err="1"/>
              <a:t>деца</a:t>
            </a:r>
            <a:r>
              <a:rPr lang="ru-RU" sz="1100" dirty="0"/>
              <a:t> в риск, </a:t>
            </a:r>
            <a:r>
              <a:rPr lang="ru-RU" sz="1100" dirty="0" err="1"/>
              <a:t>финансиран</a:t>
            </a:r>
            <a:r>
              <a:rPr lang="ru-RU" sz="1100" dirty="0"/>
              <a:t> от </a:t>
            </a:r>
            <a:r>
              <a:rPr lang="ru-RU" sz="1100" dirty="0" err="1"/>
              <a:t>Програма</a:t>
            </a:r>
            <a:r>
              <a:rPr lang="ru-RU" sz="1100" dirty="0"/>
              <a:t> „Образование“ 2021 – 2027 по процедура за </a:t>
            </a:r>
            <a:r>
              <a:rPr lang="ru-RU" sz="1100" dirty="0" err="1"/>
              <a:t>предоставяне</a:t>
            </a:r>
            <a:r>
              <a:rPr lang="ru-RU" sz="1100" dirty="0"/>
              <a:t> на </a:t>
            </a:r>
            <a:r>
              <a:rPr lang="ru-RU" sz="1100" dirty="0" err="1"/>
              <a:t>безвъзмездна</a:t>
            </a:r>
            <a:r>
              <a:rPr lang="ru-RU" sz="1100" dirty="0"/>
              <a:t> </a:t>
            </a:r>
            <a:r>
              <a:rPr lang="ru-RU" sz="1100" dirty="0" err="1"/>
              <a:t>финансова</a:t>
            </a:r>
            <a:r>
              <a:rPr lang="ru-RU" sz="1100" dirty="0"/>
              <a:t> </a:t>
            </a:r>
            <a:r>
              <a:rPr lang="ru-RU" sz="1100" dirty="0" err="1"/>
              <a:t>помощ</a:t>
            </a:r>
            <a:r>
              <a:rPr lang="ru-RU" sz="1100" dirty="0"/>
              <a:t> BG05SFPR001-1.002 „</a:t>
            </a:r>
            <a:r>
              <a:rPr lang="ru-RU" sz="1100" dirty="0" err="1"/>
              <a:t>Достъп</a:t>
            </a:r>
            <a:r>
              <a:rPr lang="ru-RU" sz="1100" dirty="0"/>
              <a:t> до образование за всяко </a:t>
            </a:r>
            <a:r>
              <a:rPr lang="ru-RU" sz="1100" dirty="0" err="1"/>
              <a:t>дете</a:t>
            </a:r>
            <a:r>
              <a:rPr lang="ru-RU" sz="1100" dirty="0"/>
              <a:t>“</a:t>
            </a:r>
          </a:p>
          <a:p>
            <a:pPr algn="ctr"/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321962378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334195" y="0"/>
            <a:ext cx="8424936" cy="5721498"/>
          </a:xfrm>
        </p:spPr>
        <p:txBody>
          <a:bodyPr/>
          <a:lstStyle/>
          <a:p>
            <a:pPr marL="0" indent="0" algn="ctr">
              <a:buNone/>
            </a:pP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bg-BG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Нашите успехи</a:t>
            </a:r>
          </a:p>
          <a:p>
            <a:pPr marL="0" indent="0" algn="ctr">
              <a:buNone/>
            </a:pPr>
            <a:endParaRPr lang="bg-BG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bg-BG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milen\OneDrive\Desktop\480078229_617131184268628_4232202084508136555_n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3" b="20316"/>
          <a:stretch/>
        </p:blipFill>
        <p:spPr bwMode="auto">
          <a:xfrm>
            <a:off x="3317290" y="3375078"/>
            <a:ext cx="2528082" cy="27541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milen\OneDrive\Desktop\658849743_927961329852277_1635384286696340364_n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4" t="11669" r="7627"/>
          <a:stretch/>
        </p:blipFill>
        <p:spPr bwMode="auto">
          <a:xfrm>
            <a:off x="2915816" y="1124744"/>
            <a:ext cx="3331030" cy="214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milen\OneDrive\Desktop\489861321_655100890471657_1788576812897760040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2" t="35072" r="33216"/>
          <a:stretch/>
        </p:blipFill>
        <p:spPr bwMode="auto">
          <a:xfrm>
            <a:off x="611560" y="2045769"/>
            <a:ext cx="199655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ilen\OneDrive\Desktop\658854530_921718407143236_7072130514349424091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0" t="38946" r="19379"/>
          <a:stretch/>
        </p:blipFill>
        <p:spPr bwMode="auto">
          <a:xfrm>
            <a:off x="6660232" y="2197323"/>
            <a:ext cx="1828801" cy="2549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0" y="6119336"/>
            <a:ext cx="903649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Проект BG05SFPR001-1.002-0022 „</a:t>
            </a:r>
            <a:r>
              <a:rPr lang="ru-RU" sz="1100" dirty="0" err="1"/>
              <a:t>Заедно</a:t>
            </a:r>
            <a:r>
              <a:rPr lang="ru-RU" sz="1100" dirty="0"/>
              <a:t> за успеха на всяко </a:t>
            </a:r>
            <a:r>
              <a:rPr lang="ru-RU" sz="1100" dirty="0" err="1"/>
              <a:t>дете</a:t>
            </a:r>
            <a:r>
              <a:rPr lang="ru-RU" sz="1100" dirty="0"/>
              <a:t>“ - </a:t>
            </a:r>
            <a:r>
              <a:rPr lang="ru-RU" sz="1100" dirty="0" err="1"/>
              <a:t>Партньорски</a:t>
            </a:r>
            <a:r>
              <a:rPr lang="ru-RU" sz="1100" dirty="0"/>
              <a:t> проект за превенция на </a:t>
            </a:r>
            <a:r>
              <a:rPr lang="ru-RU" sz="1100" dirty="0" err="1"/>
              <a:t>отпадане</a:t>
            </a:r>
            <a:r>
              <a:rPr lang="ru-RU" sz="1100" dirty="0"/>
              <a:t> и </a:t>
            </a:r>
            <a:r>
              <a:rPr lang="ru-RU" sz="1100" dirty="0" err="1"/>
              <a:t>подкрепа</a:t>
            </a:r>
            <a:r>
              <a:rPr lang="ru-RU" sz="1100" dirty="0"/>
              <a:t> на </a:t>
            </a:r>
            <a:r>
              <a:rPr lang="ru-RU" sz="1100" dirty="0" err="1"/>
              <a:t>деца</a:t>
            </a:r>
            <a:r>
              <a:rPr lang="ru-RU" sz="1100" dirty="0"/>
              <a:t> в риск, </a:t>
            </a:r>
            <a:r>
              <a:rPr lang="ru-RU" sz="1100" dirty="0" err="1"/>
              <a:t>финансиран</a:t>
            </a:r>
            <a:r>
              <a:rPr lang="ru-RU" sz="1100" dirty="0"/>
              <a:t> от </a:t>
            </a:r>
            <a:r>
              <a:rPr lang="ru-RU" sz="1100" dirty="0" err="1"/>
              <a:t>Програма</a:t>
            </a:r>
            <a:r>
              <a:rPr lang="ru-RU" sz="1100" dirty="0"/>
              <a:t> „Образование“ 2021 – 2027 по процедура за </a:t>
            </a:r>
            <a:r>
              <a:rPr lang="ru-RU" sz="1100" dirty="0" err="1"/>
              <a:t>предоставяне</a:t>
            </a:r>
            <a:r>
              <a:rPr lang="ru-RU" sz="1100" dirty="0"/>
              <a:t> на </a:t>
            </a:r>
            <a:r>
              <a:rPr lang="ru-RU" sz="1100" dirty="0" err="1"/>
              <a:t>безвъзмездна</a:t>
            </a:r>
            <a:r>
              <a:rPr lang="ru-RU" sz="1100" dirty="0"/>
              <a:t> </a:t>
            </a:r>
            <a:r>
              <a:rPr lang="ru-RU" sz="1100" dirty="0" err="1"/>
              <a:t>финансова</a:t>
            </a:r>
            <a:r>
              <a:rPr lang="ru-RU" sz="1100" dirty="0"/>
              <a:t> </a:t>
            </a:r>
            <a:r>
              <a:rPr lang="ru-RU" sz="1100" dirty="0" err="1"/>
              <a:t>помощ</a:t>
            </a:r>
            <a:r>
              <a:rPr lang="ru-RU" sz="1100" dirty="0"/>
              <a:t> BG05SFPR001-1.002 „</a:t>
            </a:r>
            <a:r>
              <a:rPr lang="ru-RU" sz="1100" dirty="0" err="1"/>
              <a:t>Достъп</a:t>
            </a:r>
            <a:r>
              <a:rPr lang="ru-RU" sz="1100" dirty="0"/>
              <a:t> до образование за всяко </a:t>
            </a:r>
            <a:r>
              <a:rPr lang="ru-RU" sz="1100" dirty="0" err="1"/>
              <a:t>дете</a:t>
            </a:r>
            <a:r>
              <a:rPr lang="ru-RU" sz="11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737497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авоъгълник 12"/>
          <p:cNvSpPr/>
          <p:nvPr/>
        </p:nvSpPr>
        <p:spPr>
          <a:xfrm>
            <a:off x="323528" y="457200"/>
            <a:ext cx="8280920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ПРОЕКТИ  </a:t>
            </a:r>
            <a:endParaRPr lang="en-US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sz="24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sz="2400" dirty="0" smtClean="0">
                <a:latin typeface="Times New Roman" panose="02020603050405020304" pitchFamily="18" charset="0"/>
                <a:ea typeface="Nirmala Text Semilight" panose="020B0402040204020203" pitchFamily="34" charset="0"/>
                <a:cs typeface="Times New Roman" panose="02020603050405020304" pitchFamily="18" charset="0"/>
              </a:rPr>
              <a:t>Проект BG05SFPR001-1.002-0022 „Заедно за успеха на всяко дете“ - Партньорски проект за превенция на отпадане и подкрепа на деца в риск, финансиран от Програма „Образование“ 2021 – 2027 по процедура за предоставяне на безвъзмездна финансова помощ BG05SFPR001-1.002 „Достъп до образование за всяко дете“</a:t>
            </a:r>
          </a:p>
          <a:p>
            <a:endParaRPr lang="bg-BG" sz="2400" dirty="0" smtClean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 smtClean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 smtClean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endParaRPr lang="bg-BG" sz="2400" dirty="0" smtClean="0">
              <a:latin typeface="Times New Roman" panose="02020603050405020304" pitchFamily="18" charset="0"/>
              <a:ea typeface="Nirmala Text Semilight" panose="020B0402040204020203" pitchFamily="34" charset="0"/>
              <a:cs typeface="Times New Roman" panose="02020603050405020304" pitchFamily="18" charset="0"/>
            </a:endParaRPr>
          </a:p>
          <a:p>
            <a:r>
              <a:rPr lang="bg-BG" sz="2400" b="1" i="1" dirty="0" smtClean="0">
                <a:latin typeface="Times New Roman" panose="02020603050405020304" pitchFamily="18" charset="0"/>
                <a:ea typeface="Nirmala Text Semilight" panose="020B0402040204020203" pitchFamily="34" charset="0"/>
                <a:cs typeface="Times New Roman" panose="02020603050405020304" pitchFamily="18" charset="0"/>
              </a:rPr>
              <a:t>   </a:t>
            </a:r>
          </a:p>
          <a:p>
            <a:r>
              <a:rPr lang="bg-BG" sz="2400" b="1" i="1" dirty="0" smtClean="0">
                <a:latin typeface="Times New Roman" panose="02020603050405020304" pitchFamily="18" charset="0"/>
                <a:ea typeface="Nirmala Text Semilight" panose="020B0402040204020203" pitchFamily="34" charset="0"/>
                <a:cs typeface="Times New Roman" panose="02020603050405020304" pitchFamily="18" charset="0"/>
              </a:rPr>
              <a:t>                                                            </a:t>
            </a:r>
          </a:p>
          <a:p>
            <a:r>
              <a:rPr lang="bg-BG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bg-BG" sz="2400" b="1" dirty="0"/>
          </a:p>
        </p:txBody>
      </p:sp>
      <p:pic>
        <p:nvPicPr>
          <p:cNvPr id="3080" name="Picture 8" descr="C:\Users\milen\OneDrive\Desktop\Проект Заедно за успеха на всяко дете\659321010_1509456480885724_7433056043556908665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700" y="3501008"/>
            <a:ext cx="5184576" cy="2485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Текстово поле 1"/>
          <p:cNvSpPr txBox="1"/>
          <p:nvPr/>
        </p:nvSpPr>
        <p:spPr>
          <a:xfrm>
            <a:off x="-17190" y="6093295"/>
            <a:ext cx="914400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Проект BG05SFPR001-1.002-0022 „</a:t>
            </a:r>
            <a:r>
              <a:rPr lang="ru-RU" sz="1100" dirty="0" err="1"/>
              <a:t>Заедно</a:t>
            </a:r>
            <a:r>
              <a:rPr lang="ru-RU" sz="1100" dirty="0"/>
              <a:t> за успеха на всяко </a:t>
            </a:r>
            <a:r>
              <a:rPr lang="ru-RU" sz="1100" dirty="0" err="1"/>
              <a:t>дете</a:t>
            </a:r>
            <a:r>
              <a:rPr lang="ru-RU" sz="1100" dirty="0"/>
              <a:t>“ - </a:t>
            </a:r>
            <a:r>
              <a:rPr lang="ru-RU" sz="1100" dirty="0" err="1"/>
              <a:t>Партньорски</a:t>
            </a:r>
            <a:r>
              <a:rPr lang="ru-RU" sz="1100" dirty="0"/>
              <a:t> проект за превенция на </a:t>
            </a:r>
            <a:r>
              <a:rPr lang="ru-RU" sz="1100" dirty="0" err="1"/>
              <a:t>отпадане</a:t>
            </a:r>
            <a:r>
              <a:rPr lang="ru-RU" sz="1100" dirty="0"/>
              <a:t> и </a:t>
            </a:r>
            <a:r>
              <a:rPr lang="ru-RU" sz="1100" dirty="0" err="1"/>
              <a:t>подкрепа</a:t>
            </a:r>
            <a:r>
              <a:rPr lang="ru-RU" sz="1100" dirty="0"/>
              <a:t> на </a:t>
            </a:r>
            <a:r>
              <a:rPr lang="ru-RU" sz="1100" dirty="0" err="1"/>
              <a:t>деца</a:t>
            </a:r>
            <a:r>
              <a:rPr lang="ru-RU" sz="1100" dirty="0"/>
              <a:t> в риск, </a:t>
            </a:r>
            <a:r>
              <a:rPr lang="ru-RU" sz="1100" dirty="0" err="1"/>
              <a:t>финансиран</a:t>
            </a:r>
            <a:r>
              <a:rPr lang="ru-RU" sz="1100" dirty="0"/>
              <a:t> от </a:t>
            </a:r>
            <a:r>
              <a:rPr lang="ru-RU" sz="1100" dirty="0" err="1"/>
              <a:t>Програма</a:t>
            </a:r>
            <a:r>
              <a:rPr lang="ru-RU" sz="1100" dirty="0"/>
              <a:t> „Образование“ 2021 – 2027 по процедура за </a:t>
            </a:r>
            <a:r>
              <a:rPr lang="ru-RU" sz="1100" dirty="0" err="1"/>
              <a:t>предоставяне</a:t>
            </a:r>
            <a:r>
              <a:rPr lang="ru-RU" sz="1100" dirty="0"/>
              <a:t> на </a:t>
            </a:r>
            <a:r>
              <a:rPr lang="ru-RU" sz="1100" dirty="0" err="1"/>
              <a:t>безвъзмездна</a:t>
            </a:r>
            <a:r>
              <a:rPr lang="ru-RU" sz="1100" dirty="0"/>
              <a:t> </a:t>
            </a:r>
            <a:r>
              <a:rPr lang="ru-RU" sz="1100" dirty="0" err="1"/>
              <a:t>финансова</a:t>
            </a:r>
            <a:r>
              <a:rPr lang="ru-RU" sz="1100" dirty="0"/>
              <a:t> </a:t>
            </a:r>
            <a:r>
              <a:rPr lang="ru-RU" sz="1100" dirty="0" err="1"/>
              <a:t>помощ</a:t>
            </a:r>
            <a:r>
              <a:rPr lang="ru-RU" sz="1100" dirty="0"/>
              <a:t> BG05SFPR001-1.002 „</a:t>
            </a:r>
            <a:r>
              <a:rPr lang="ru-RU" sz="1100" dirty="0" err="1"/>
              <a:t>Достъп</a:t>
            </a:r>
            <a:r>
              <a:rPr lang="ru-RU" sz="1100" dirty="0"/>
              <a:t> до образование за всяко </a:t>
            </a:r>
            <a:r>
              <a:rPr lang="ru-RU" sz="1100" dirty="0" err="1"/>
              <a:t>дете</a:t>
            </a:r>
            <a:r>
              <a:rPr lang="ru-RU" sz="1100" dirty="0"/>
              <a:t>“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5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29816" y="0"/>
            <a:ext cx="7702624" cy="1944216"/>
          </a:xfrm>
        </p:spPr>
        <p:txBody>
          <a:bodyPr>
            <a:normAutofit/>
          </a:bodyPr>
          <a:lstStyle/>
          <a:p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BG05SFPR001-1.00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-0001 „СИЛЕН СТАРТ“, финансиран от  Програма „Образование“ 2021-2027, </a:t>
            </a:r>
            <a:r>
              <a:rPr lang="bg-BG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съфинансирана</a:t>
            </a:r>
            <a: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Европейския съюз</a:t>
            </a:r>
            <a:br>
              <a:rPr lang="bg-BG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400" b="1" dirty="0"/>
          </a:p>
        </p:txBody>
      </p:sp>
      <p:pic>
        <p:nvPicPr>
          <p:cNvPr id="6146" name="Picture 2" descr="C:\Users\milen\OneDrive\Desktop\653913371_27139720565615479_7392658258157162912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96" t="22149" r="8811"/>
          <a:stretch/>
        </p:blipFill>
        <p:spPr bwMode="auto">
          <a:xfrm>
            <a:off x="539552" y="1700808"/>
            <a:ext cx="3888432" cy="20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milen\OneDrive\Desktop\657891931_27270987062488828_263292524313054003_n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6" t="26482" r="10430" b="24438"/>
          <a:stretch/>
        </p:blipFill>
        <p:spPr bwMode="auto">
          <a:xfrm>
            <a:off x="5072304" y="4005064"/>
            <a:ext cx="3398558" cy="2018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milen\OneDrive\Desktop\661554231_27294501233470744_7423582340284437833_n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57" b="23445"/>
          <a:stretch/>
        </p:blipFill>
        <p:spPr bwMode="auto">
          <a:xfrm>
            <a:off x="547192" y="4005064"/>
            <a:ext cx="3888431" cy="199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milen\OneDrive\Desktop\659228235_27294498696804331_2718079234293697092_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30" t="26011" r="20004"/>
          <a:stretch/>
        </p:blipFill>
        <p:spPr bwMode="auto">
          <a:xfrm>
            <a:off x="5048715" y="1700808"/>
            <a:ext cx="3398558" cy="20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251520" y="6026148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3600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-459432"/>
            <a:ext cx="7772400" cy="2304256"/>
          </a:xfrm>
        </p:spPr>
        <p:txBody>
          <a:bodyPr/>
          <a:lstStyle/>
          <a:p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Благодарим Ви!</a:t>
            </a:r>
            <a:b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Заедно можем повече!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C:\Users\milen\OneDrive\Desktop\снимки на Сръчковци 2025г\492174390_665177372797342_2889105002280995419_n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331" t="4118" r="10331"/>
          <a:stretch/>
        </p:blipFill>
        <p:spPr bwMode="auto">
          <a:xfrm>
            <a:off x="1835696" y="1988840"/>
            <a:ext cx="4870986" cy="385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323528" y="5934670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/>
              <a:t>Проект BG05SFPR001-1.002-0022 „</a:t>
            </a:r>
            <a:r>
              <a:rPr lang="ru-RU" sz="1200" dirty="0" err="1"/>
              <a:t>Заедно</a:t>
            </a:r>
            <a:r>
              <a:rPr lang="ru-RU" sz="1200" dirty="0"/>
              <a:t> за успеха на всяко </a:t>
            </a:r>
            <a:r>
              <a:rPr lang="ru-RU" sz="1200" dirty="0" err="1"/>
              <a:t>дете</a:t>
            </a:r>
            <a:r>
              <a:rPr lang="ru-RU" sz="1200" dirty="0"/>
              <a:t>“ - </a:t>
            </a:r>
            <a:r>
              <a:rPr lang="ru-RU" sz="1200" dirty="0" err="1"/>
              <a:t>Партньорски</a:t>
            </a:r>
            <a:r>
              <a:rPr lang="ru-RU" sz="1200" dirty="0"/>
              <a:t> проект за превенция на </a:t>
            </a:r>
            <a:r>
              <a:rPr lang="ru-RU" sz="1200" dirty="0" err="1"/>
              <a:t>отпадане</a:t>
            </a:r>
            <a:r>
              <a:rPr lang="ru-RU" sz="1200" dirty="0"/>
              <a:t> и </a:t>
            </a:r>
            <a:r>
              <a:rPr lang="ru-RU" sz="1200" dirty="0" err="1"/>
              <a:t>подкрепа</a:t>
            </a:r>
            <a:r>
              <a:rPr lang="ru-RU" sz="1200" dirty="0"/>
              <a:t> на </a:t>
            </a:r>
            <a:r>
              <a:rPr lang="ru-RU" sz="1200" dirty="0" err="1"/>
              <a:t>деца</a:t>
            </a:r>
            <a:r>
              <a:rPr lang="ru-RU" sz="1200" dirty="0"/>
              <a:t> в риск, </a:t>
            </a:r>
            <a:r>
              <a:rPr lang="ru-RU" sz="1200" dirty="0" err="1"/>
              <a:t>финансиран</a:t>
            </a:r>
            <a:r>
              <a:rPr lang="ru-RU" sz="1200" dirty="0"/>
              <a:t> от </a:t>
            </a:r>
            <a:r>
              <a:rPr lang="ru-RU" sz="1200" dirty="0" err="1"/>
              <a:t>Програма</a:t>
            </a:r>
            <a:r>
              <a:rPr lang="ru-RU" sz="1200" dirty="0"/>
              <a:t> „Образование“ 2021 – 2027 по процедура за </a:t>
            </a:r>
            <a:r>
              <a:rPr lang="ru-RU" sz="1200" dirty="0" err="1"/>
              <a:t>предоставяне</a:t>
            </a:r>
            <a:r>
              <a:rPr lang="ru-RU" sz="1200" dirty="0"/>
              <a:t> на </a:t>
            </a:r>
            <a:r>
              <a:rPr lang="ru-RU" sz="1200" dirty="0" err="1"/>
              <a:t>безвъзмездна</a:t>
            </a:r>
            <a:r>
              <a:rPr lang="ru-RU" sz="1200" dirty="0"/>
              <a:t> </a:t>
            </a:r>
            <a:r>
              <a:rPr lang="ru-RU" sz="1200" dirty="0" err="1"/>
              <a:t>финансова</a:t>
            </a:r>
            <a:r>
              <a:rPr lang="ru-RU" sz="1200" dirty="0"/>
              <a:t> </a:t>
            </a:r>
            <a:r>
              <a:rPr lang="ru-RU" sz="1200" dirty="0" err="1"/>
              <a:t>помощ</a:t>
            </a:r>
            <a:r>
              <a:rPr lang="ru-RU" sz="1200" dirty="0"/>
              <a:t> BG05SFPR001-1.002 „</a:t>
            </a:r>
            <a:r>
              <a:rPr lang="ru-RU" sz="1200" dirty="0" err="1"/>
              <a:t>Достъп</a:t>
            </a:r>
            <a:r>
              <a:rPr lang="ru-RU" sz="1200" dirty="0"/>
              <a:t> до образование за всяко </a:t>
            </a:r>
            <a:r>
              <a:rPr lang="ru-RU" sz="1200" dirty="0" err="1"/>
              <a:t>дете</a:t>
            </a:r>
            <a:r>
              <a:rPr lang="ru-RU" sz="1200" dirty="0"/>
              <a:t>“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5132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ълна">
  <a:themeElements>
    <a:clrScheme name="Въ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ъ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ъ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2200</TotalTime>
  <Words>1256</Words>
  <Application>Microsoft Office PowerPoint</Application>
  <PresentationFormat>On-screen Show (4:3)</PresentationFormat>
  <Paragraphs>123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Вълна</vt:lpstr>
      <vt:lpstr>Информационен ден  „Заедно за успеха на всяко дете“  ДГ ,,Слънчев ден“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Проект BG05SFPR001-1.003-0001 „СИЛЕН СТАРТ“, финансиран от  Програма „Образование“ 2021-2027, съфинансирана от Европейския съюз </vt:lpstr>
      <vt:lpstr>Благодарим Ви! Заедно можем повече!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Информационен ден по  Проект BG05SFPR001-1.002-0022 „Заедно за успеха на всяко дете“</dc:title>
  <dc:creator>milena petrova</dc:creator>
  <cp:lastModifiedBy>user</cp:lastModifiedBy>
  <cp:revision>70</cp:revision>
  <dcterms:created xsi:type="dcterms:W3CDTF">2026-04-28T16:40:33Z</dcterms:created>
  <dcterms:modified xsi:type="dcterms:W3CDTF">2026-05-07T07:20:20Z</dcterms:modified>
</cp:coreProperties>
</file>